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76" r:id="rId4"/>
    <p:sldId id="277" r:id="rId5"/>
    <p:sldId id="278" r:id="rId6"/>
    <p:sldId id="303" r:id="rId7"/>
    <p:sldId id="302" r:id="rId8"/>
    <p:sldId id="305" r:id="rId9"/>
    <p:sldId id="306" r:id="rId10"/>
    <p:sldId id="307" r:id="rId11"/>
    <p:sldId id="312" r:id="rId12"/>
    <p:sldId id="313" r:id="rId13"/>
    <p:sldId id="308" r:id="rId14"/>
    <p:sldId id="309" r:id="rId15"/>
    <p:sldId id="318" r:id="rId16"/>
    <p:sldId id="310" r:id="rId17"/>
    <p:sldId id="311" r:id="rId18"/>
    <p:sldId id="286" r:id="rId19"/>
    <p:sldId id="292" r:id="rId20"/>
    <p:sldId id="287" r:id="rId21"/>
    <p:sldId id="289" r:id="rId22"/>
    <p:sldId id="294" r:id="rId23"/>
    <p:sldId id="295" r:id="rId24"/>
    <p:sldId id="296" r:id="rId25"/>
    <p:sldId id="297" r:id="rId26"/>
    <p:sldId id="298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EB17-D520-42CD-AAE8-5AD70B28DB8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AB49-31E3-4433-BF86-AC267D8D63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AB49-31E3-4433-BF86-AC267D8D634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86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E29D17C-4AD2-4044-864B-8075135F9768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2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A3FF82-94DA-4AD6-9ADA-8F16723A4D13}" type="slidenum">
              <a:rPr lang="ru-RU">
                <a:latin typeface="Arial" pitchFamily="34" charset="0"/>
              </a:rPr>
              <a:pPr>
                <a:defRPr/>
              </a:pPr>
              <a:t>19</a:t>
            </a:fld>
            <a:endParaRPr lang="ru-RU">
              <a:latin typeface="Arial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6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9B4F22-7719-4C4B-96FF-0664C786A60F}" type="slidenum">
              <a:rPr lang="ru-RU">
                <a:latin typeface="Arial" pitchFamily="34" charset="0"/>
              </a:rPr>
              <a:pPr>
                <a:defRPr/>
              </a:pPr>
              <a:t>20</a:t>
            </a:fld>
            <a:endParaRPr lang="ru-RU">
              <a:latin typeface="Arial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4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6DEABF6-DD71-4DFC-ADD9-4568310528B6}" type="slidenum">
              <a:rPr lang="ru-RU">
                <a:latin typeface="Arial" pitchFamily="34" charset="0"/>
              </a:rPr>
              <a:pPr>
                <a:defRPr/>
              </a:pPr>
              <a:t>21</a:t>
            </a:fld>
            <a:endParaRPr lang="ru-RU">
              <a:latin typeface="Arial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A8E7AB-2BA8-48A5-AE87-83610891D13B}" type="slidenum">
              <a:rPr lang="ru-RU">
                <a:latin typeface="Arial" pitchFamily="34" charset="0"/>
              </a:rPr>
              <a:pPr>
                <a:defRPr/>
              </a:pPr>
              <a:t>22</a:t>
            </a:fld>
            <a:endParaRPr lang="ru-RU">
              <a:latin typeface="Arial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65ADB89-C869-4AA2-A9F4-8191CDACF2DC}" type="slidenum">
              <a:rPr lang="ru-RU">
                <a:latin typeface="Arial" pitchFamily="34" charset="0"/>
              </a:rPr>
              <a:pPr>
                <a:defRPr/>
              </a:pPr>
              <a:t>23</a:t>
            </a:fld>
            <a:endParaRPr lang="ru-RU">
              <a:latin typeface="Arial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1D11F7-0588-42F4-94E1-67304178172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24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0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B4B35D0-BB06-4B25-996F-BE349C97605C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66804D-8277-4AB7-B990-FA0D6F0240D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5BC0F9A-623F-489B-A030-88225B47C3E9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7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6B9DE1C4-C906-4C97-B355-6C4FE6EAF9ED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9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E547ABC-BC24-4D90-9751-839A210E677E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5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6216807-85B7-4A0F-8DBE-5B23DB1579B8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10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2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38068C1-1465-41E6-8BE6-2BC15506C3B8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5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21BA6F4-1566-40FE-819E-187F78B44459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14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01422130-4988-4D15-BDBF-0C61BB84D66A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16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8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850D4DF-83D1-4923-A94D-6A738117CB3F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17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EE67-2370-485D-820F-AA44E25FE17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38164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МАРТА -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ВСЕМИРНЫЙ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ГРАЖДАНСКОЙ ОБОРОНЫ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Главное управление МЧС России по Воронежской области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395788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"/>
          <p:cNvSpPr txBox="1">
            <a:spLocks noChangeArrowheads="1"/>
          </p:cNvSpPr>
          <p:nvPr/>
        </p:nvSpPr>
        <p:spPr bwMode="auto">
          <a:xfrm>
            <a:off x="3714750" y="1214438"/>
            <a:ext cx="5186363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Четвертый этап</a:t>
            </a:r>
            <a:r>
              <a:rPr lang="ru-RU" sz="2800">
                <a:solidFill>
                  <a:srgbClr val="FF99FF"/>
                </a:solidFill>
              </a:rPr>
              <a:t> (июнь 1945 - июль 1961 г.г.)</a:t>
            </a:r>
            <a:r>
              <a:rPr lang="ru-RU" sz="2800">
                <a:solidFill>
                  <a:srgbClr val="FFFF00"/>
                </a:solidFill>
              </a:rPr>
              <a:t> этап совершенствования МПВО.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4580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Решение, принятое руководством страны в 1961 году, о преобразовании МПВО в систему Гражданской обороны, вернее, ее трансформации, практически завершило начавшийся в 1955 г. процесс пересмотра устоявшихся взглядов на защиту населения и территорий в условиях возможного применения противником оружия массового поражения.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руководство МПВО-ГО было возложено на исполнительные органы Советов депутатов трудящихся краев, областей, городов и ра­йонов.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214687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0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40968"/>
            <a:ext cx="8352928" cy="3477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60-е годы ХХ века стало очевидно, что без целенаправленных  крупномасштабных мер по защите тыла нельзя говорить о готовности государства к отражению возможной агрессии вероятного противника. Процесс преобразования и усиления МПВО, начавшийся в 1955г., продолжался до июля 1961г., когда местная противовоздушная оборона была преобразована в гражданскую оборону СССР.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Руководство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гражданской обороны страны было поручено одному из самых авторитетных военачальников того времени – главнокомандующему сухопутными войсками Маршалу Советского Союза Василию Ивановичу Чуйкову.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pbs.twimg.com/media/DzLtD4zWsAAIYi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848"/>
            <a:ext cx="247650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1062077"/>
            <a:ext cx="4572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Чуйков</a:t>
            </a:r>
          </a:p>
        </p:txBody>
      </p:sp>
    </p:spTree>
    <p:extLst>
      <p:ext uri="{BB962C8B-B14F-4D97-AF65-F5344CB8AC3E}">
        <p14:creationId xmlns:p14="http://schemas.microsoft.com/office/powerpoint/2010/main" val="314601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ая медаль «Василий Чуйков»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1" y="319586"/>
            <a:ext cx="1944216" cy="274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068960"/>
            <a:ext cx="8280920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медаль «Василий Чуйков»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году в МЧС России утвердили медаль «Маршал Василий Чуйков» для награждения наиболее отличившихся сотрудников, которые проработали в учреждениях ведомства более 10 лет и с честью выполняли свой долг.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дают ветеранам, пенсионерам и гражданским лицам, имеющим особые заслуги по гражданской обороне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72973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543425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Пятый этап</a:t>
            </a:r>
            <a:r>
              <a:rPr lang="ru-RU" sz="2800">
                <a:solidFill>
                  <a:srgbClr val="FF99FF"/>
                </a:solidFill>
              </a:rPr>
              <a:t> (июль 1961 - сентябрь 1971 г.г.) </a:t>
            </a:r>
            <a:r>
              <a:rPr lang="ru-RU" sz="2800">
                <a:solidFill>
                  <a:srgbClr val="FFFF00"/>
                </a:solidFill>
              </a:rPr>
              <a:t>-глубокие структурные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изменения ГО.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1971 г. непосредственное руководство системой ГО вновь, как и в 30-е годы, было передано военному ведомству. </a:t>
            </a:r>
          </a:p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стала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строиться по территориально -производственному признаку.</a:t>
            </a:r>
          </a:p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должность Начальника ГО страны.</a:t>
            </a:r>
          </a:p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Совершенствуются мероприятия защиты населения в ядерной войне.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500438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18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643437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Шестой этап</a:t>
            </a:r>
            <a:r>
              <a:rPr lang="ru-RU" sz="2800">
                <a:solidFill>
                  <a:srgbClr val="FF99FF"/>
                </a:solidFill>
              </a:rPr>
              <a:t> (октябрь 1971 - июль 1987 г.г.) </a:t>
            </a:r>
            <a:r>
              <a:rPr lang="ru-RU" sz="2800">
                <a:solidFill>
                  <a:srgbClr val="FFFF00"/>
                </a:solidFill>
              </a:rPr>
              <a:t>- новые структурными изменениями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214313" y="2857500"/>
            <a:ext cx="87868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гонки вооружения и достижение СССР стратегического паритета. </a:t>
            </a:r>
          </a:p>
          <a:p>
            <a:pPr indent="457200" algn="just">
              <a:spcAft>
                <a:spcPts val="1200"/>
              </a:spcAft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3571875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5" y="3786188"/>
            <a:ext cx="8858250" cy="2857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indent="457200" algn="just">
              <a:spcAft>
                <a:spcPts val="1200"/>
              </a:spcAft>
              <a:defRPr/>
            </a:pPr>
            <a:r>
              <a:rPr lang="ru-RU" sz="2400" dirty="0">
                <a:solidFill>
                  <a:srgbClr val="00FF00"/>
                </a:solidFill>
                <a:cs typeface="+mn-cs"/>
              </a:rPr>
              <a:t>Особенность первых шести этапов развития МПВО-ГО - 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планирование выполнения всех мероприятий по защите населения и территорий </a:t>
            </a:r>
            <a:r>
              <a:rPr lang="ru-RU" sz="2400" dirty="0">
                <a:solidFill>
                  <a:srgbClr val="FFFF00"/>
                </a:solidFill>
                <a:cs typeface="+mn-cs"/>
              </a:rPr>
              <a:t>в условиях военного времени. </a:t>
            </a:r>
          </a:p>
          <a:p>
            <a:pPr indent="457200" algn="just">
              <a:spcAft>
                <a:spcPts val="120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Предупреждение и ликвидация ЧС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 природного и техногенного характера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в мирное время 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как задача перед названными системами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не стоит.</a:t>
            </a:r>
          </a:p>
        </p:txBody>
      </p:sp>
    </p:spTree>
    <p:extLst>
      <p:ext uri="{BB962C8B-B14F-4D97-AF65-F5344CB8AC3E}">
        <p14:creationId xmlns:p14="http://schemas.microsoft.com/office/powerpoint/2010/main" val="279336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d23.ru/wp-content/cache/thumb/79/5356c831f179879_850x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1" y="146290"/>
            <a:ext cx="216024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836712"/>
            <a:ext cx="5688632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армии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Алтунин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74789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Генерал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 Алтунин Александр Терентьевич, начальник гражданской обороны СССР  (19.07.1972 – 11.07.1986 гг.).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Генерал-полковник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Терентьевич Алтунин, сменивший на посту начальника Гражданской обороны СССР маршала Василия Ивановича Чуйкова, стал его преемником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А.Т. Алтунин активно продолжил развитие системы гражданской обороны страны.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964" y="4869160"/>
            <a:ext cx="8336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медаль «Генерал армии Алтунин»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и предыдущий знак, эта награда учреждена в честь юбилея службы.</a:t>
            </a:r>
          </a:p>
        </p:txBody>
      </p:sp>
    </p:spTree>
    <p:extLst>
      <p:ext uri="{BB962C8B-B14F-4D97-AF65-F5344CB8AC3E}">
        <p14:creationId xmlns:p14="http://schemas.microsoft.com/office/powerpoint/2010/main" val="125169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6"/>
          <p:cNvSpPr txBox="1">
            <a:spLocks noChangeArrowheads="1"/>
          </p:cNvSpPr>
          <p:nvPr/>
        </p:nvSpPr>
        <p:spPr bwMode="auto">
          <a:xfrm>
            <a:off x="285750" y="1143000"/>
            <a:ext cx="8572500" cy="17859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sz="2800" u="sng">
                <a:solidFill>
                  <a:srgbClr val="FF99FF"/>
                </a:solidFill>
              </a:rPr>
              <a:t>Восьмой этап</a:t>
            </a:r>
            <a:r>
              <a:rPr lang="ru-RU" sz="2800">
                <a:solidFill>
                  <a:srgbClr val="FF99FF"/>
                </a:solidFill>
              </a:rPr>
              <a:t> (с декабря 1991 г. по настоящее время) - </a:t>
            </a:r>
            <a:r>
              <a:rPr lang="ru-RU" sz="2800"/>
              <a:t>начался с </a:t>
            </a:r>
            <a:r>
              <a:rPr lang="ru-RU" sz="2800">
                <a:solidFill>
                  <a:srgbClr val="FFFF00"/>
                </a:solidFill>
              </a:rPr>
              <a:t>упразднения государст-венных структур СССР</a:t>
            </a:r>
            <a:r>
              <a:rPr lang="ru-RU" sz="2800"/>
              <a:t>, </a:t>
            </a:r>
            <a:r>
              <a:rPr lang="ru-RU" sz="2800">
                <a:solidFill>
                  <a:srgbClr val="CCECFF"/>
                </a:solidFill>
              </a:rPr>
              <a:t>образованием СНГ </a:t>
            </a:r>
            <a:r>
              <a:rPr lang="ru-RU" sz="2800"/>
              <a:t>и </a:t>
            </a:r>
            <a:r>
              <a:rPr lang="ru-RU" sz="2800">
                <a:solidFill>
                  <a:srgbClr val="00FF00"/>
                </a:solidFill>
              </a:rPr>
              <a:t>созданием РСЧС.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85750" y="4214813"/>
            <a:ext cx="8572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457200" algn="just" eaLnBrk="0" hangingPunct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войск гражданской обороны были сформированы группировки сил, заблаговременно нацеленные на возможный фронт аварийно-спасательных работ в мирное и военное время- воинские спасательные формирования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85750" y="3143250"/>
            <a:ext cx="8572500" cy="83343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1991-1995 гг. -  усилия по сохранению потенциала ГО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1996-2012 гг.-  формирование нового облика ГО.</a:t>
            </a:r>
          </a:p>
        </p:txBody>
      </p:sp>
    </p:spTree>
    <p:extLst>
      <p:ext uri="{BB962C8B-B14F-4D97-AF65-F5344CB8AC3E}">
        <p14:creationId xmlns:p14="http://schemas.microsoft.com/office/powerpoint/2010/main" val="108932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85750" y="228600"/>
            <a:ext cx="8572500" cy="1343025"/>
          </a:xfrm>
          <a:prstGeom prst="rect">
            <a:avLst/>
          </a:prstGeom>
          <a:solidFill>
            <a:srgbClr val="0070C0"/>
          </a:solidFill>
          <a:ln w="38160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системы защиты населения и территорий от ЧС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2413" y="1600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4572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Aft>
                <a:spcPts val="1800"/>
              </a:spcAft>
              <a:buClr>
                <a:srgbClr val="C6CCD4"/>
              </a:buClr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июля 1987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ЦК КПСС и Совета Министров СССР № 886-213 «О мерах по коренной перестройке ГО» признано, что ГО должна участвовать в ликвидации ЧС (решение принято после катастрофы на Чернобыльской АЭС). </a:t>
            </a:r>
          </a:p>
          <a:p>
            <a:pPr algn="just" eaLnBrk="1" hangingPunct="1">
              <a:spcAft>
                <a:spcPts val="1800"/>
              </a:spcAft>
              <a:buClr>
                <a:srgbClr val="C6CCD4"/>
              </a:buClr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июля 1990 года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Верховного Совета РСФСР постановлением №114-1 признал целесообразным образование Российского корпуса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спасателей.</a:t>
            </a:r>
            <a:r>
              <a:rPr lang="ru-RU" sz="2800" b="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04539" y="1732001"/>
            <a:ext cx="6012131" cy="33254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indent="457200" algn="just">
              <a:lnSpc>
                <a:spcPts val="2788"/>
              </a:lnSpc>
              <a:spcAft>
                <a:spcPts val="60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декабря 1990 года Совет Министров РСФСР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606 образовал Российский корпус спасателей (на  правах государственного комитета РСФСР)</a:t>
            </a:r>
          </a:p>
          <a:p>
            <a:pPr indent="457200" algn="just">
              <a:lnSpc>
                <a:spcPts val="2788"/>
              </a:lnSpc>
              <a:spcAft>
                <a:spcPts val="60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государственная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 своими силами и средствами для защиты от ЧС.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600" y="1854747"/>
            <a:ext cx="2376264" cy="3079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123728" y="314157"/>
            <a:ext cx="5295900" cy="1143000"/>
          </a:xfrm>
          <a:prstGeom prst="rect">
            <a:avLst/>
          </a:prstGeom>
          <a:solidFill>
            <a:srgbClr val="0070C0"/>
          </a:solidFill>
          <a:ln w="38160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Защита от ЧС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8061" y="5332334"/>
            <a:ext cx="8504237" cy="11717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indent="457200" algn="just">
              <a:lnSpc>
                <a:spcPts val="2788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апреля 1991 г. Советом Министров РСФСР принято постановление № 207 «О назначении Шойгу С.К. Председателем Российского корпуса спасателей»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Противогазы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3429000"/>
            <a:ext cx="9144000" cy="3841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1" indent="-282575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7429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200">
                <a:solidFill>
                  <a:srgbClr val="660033"/>
                </a:solidFill>
              </a:rPr>
              <a:t>Противогаз Зелинского						       Современный 							         фильтрующий противогаз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003800" y="2565400"/>
            <a:ext cx="396081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1775" y="5083174"/>
            <a:ext cx="8509001" cy="1225550"/>
            <a:chOff x="103" y="3165"/>
            <a:chExt cx="5360" cy="772"/>
          </a:xfrm>
        </p:grpSpPr>
        <p:cxnSp>
          <p:nvCxnSpPr>
            <p:cNvPr id="32780" name="AutoShape 5"/>
            <p:cNvCxnSpPr>
              <a:cxnSpLocks noChangeShapeType="1"/>
              <a:stCxn id="32786" idx="1"/>
              <a:endCxn id="32783" idx="0"/>
            </p:cNvCxnSpPr>
            <p:nvPr/>
          </p:nvCxnSpPr>
          <p:spPr bwMode="auto">
            <a:xfrm rot="10800000">
              <a:off x="2787" y="3165"/>
              <a:ext cx="1104" cy="664"/>
            </a:xfrm>
            <a:prstGeom prst="bentConnector4">
              <a:avLst>
                <a:gd name="adj1" fmla="val 229076"/>
                <a:gd name="adj2" fmla="val 121687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2781" name="AutoShape 6"/>
            <p:cNvCxnSpPr>
              <a:cxnSpLocks noChangeShapeType="1"/>
              <a:stCxn id="32785" idx="0"/>
              <a:endCxn id="32783" idx="2"/>
            </p:cNvCxnSpPr>
            <p:nvPr/>
          </p:nvCxnSpPr>
          <p:spPr bwMode="auto">
            <a:xfrm rot="5400000" flipH="1" flipV="1">
              <a:off x="2567" y="3501"/>
              <a:ext cx="441" cy="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2782" name="AutoShape 7"/>
            <p:cNvCxnSpPr>
              <a:cxnSpLocks noChangeShapeType="1"/>
              <a:stCxn id="32784" idx="0"/>
              <a:endCxn id="32783" idx="2"/>
            </p:cNvCxnSpPr>
            <p:nvPr/>
          </p:nvCxnSpPr>
          <p:spPr bwMode="auto">
            <a:xfrm rot="5400000" flipH="1" flipV="1">
              <a:off x="1619" y="2553"/>
              <a:ext cx="441" cy="189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2783" name="AutoShape 8"/>
            <p:cNvSpPr>
              <a:spLocks noChangeArrowheads="1"/>
            </p:cNvSpPr>
            <p:nvPr/>
          </p:nvSpPr>
          <p:spPr bwMode="auto">
            <a:xfrm>
              <a:off x="1506" y="3165"/>
              <a:ext cx="2562" cy="11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000000"/>
                  </a:solidFill>
                </a:rPr>
                <a:t>ПРОТИВОГАЗЫ</a:t>
              </a:r>
            </a:p>
          </p:txBody>
        </p:sp>
        <p:sp>
          <p:nvSpPr>
            <p:cNvPr id="32784" name="AutoShape 9"/>
            <p:cNvSpPr>
              <a:spLocks noChangeArrowheads="1"/>
            </p:cNvSpPr>
            <p:nvPr/>
          </p:nvSpPr>
          <p:spPr bwMode="auto">
            <a:xfrm>
              <a:off x="103" y="3721"/>
              <a:ext cx="1579" cy="19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фильтрующие</a:t>
              </a:r>
            </a:p>
          </p:txBody>
        </p:sp>
        <p:sp>
          <p:nvSpPr>
            <p:cNvPr id="32785" name="AutoShape 10"/>
            <p:cNvSpPr>
              <a:spLocks noChangeArrowheads="1"/>
            </p:cNvSpPr>
            <p:nvPr/>
          </p:nvSpPr>
          <p:spPr bwMode="auto">
            <a:xfrm>
              <a:off x="1929" y="3721"/>
              <a:ext cx="1716" cy="21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изолирующие</a:t>
              </a:r>
            </a:p>
          </p:txBody>
        </p:sp>
        <p:sp>
          <p:nvSpPr>
            <p:cNvPr id="32786" name="AutoShape 11"/>
            <p:cNvSpPr>
              <a:spLocks noChangeArrowheads="1"/>
            </p:cNvSpPr>
            <p:nvPr/>
          </p:nvSpPr>
          <p:spPr bwMode="auto">
            <a:xfrm>
              <a:off x="3891" y="3721"/>
              <a:ext cx="1572" cy="21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320" tIns="15840" rIns="31320" bIns="158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шланговые</a:t>
              </a:r>
            </a:p>
          </p:txBody>
        </p:sp>
      </p:grp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2189163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922" y="879179"/>
            <a:ext cx="2519982" cy="249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912" y="874496"/>
            <a:ext cx="2147887" cy="2483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250825" y="3860800"/>
            <a:ext cx="85185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333399"/>
                </a:solidFill>
              </a:rPr>
              <a:t>Классификация противогазов по принципу действия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Гражданская оборона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система мероприятий по защите населения, материальных и культурных ценностей от опасностей, возникающих при ведении военных действий или вследствие 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12776"/>
            <a:ext cx="5040559" cy="543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63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Промышленные фильтрующие противогазы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3800" y="2565400"/>
            <a:ext cx="396081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850" y="1123950"/>
            <a:ext cx="8362950" cy="2017018"/>
          </a:xfrm>
          <a:prstGeom prst="rect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 dirty="0">
                <a:solidFill>
                  <a:srgbClr val="660033"/>
                </a:solidFill>
              </a:rPr>
              <a:t>	</a:t>
            </a:r>
            <a:r>
              <a:rPr lang="ru-RU" sz="2400" dirty="0">
                <a:solidFill>
                  <a:srgbClr val="660033"/>
                </a:solidFill>
              </a:rPr>
              <a:t>Их целевое предназначение — защита работников  химически опасных производств от опасных химических веществ в условиях превышения их концентраций в воздухе выше допустимых норм.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88" y="5200650"/>
            <a:ext cx="109537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 sz="900">
                <a:solidFill>
                  <a:srgbClr val="000033"/>
                </a:solidFill>
                <a:cs typeface="Times New Roman" pitchFamily="18" charset="0"/>
              </a:rPr>
              <a:t>	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2160" y="3375505"/>
            <a:ext cx="2515891" cy="3221847"/>
            <a:chOff x="4457" y="573"/>
            <a:chExt cx="1097" cy="1630"/>
          </a:xfrm>
        </p:grpSpPr>
        <p:pic>
          <p:nvPicPr>
            <p:cNvPr id="3380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4457" y="573"/>
              <a:ext cx="1097" cy="1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03" name="Text Box 29"/>
            <p:cNvSpPr txBox="1">
              <a:spLocks noChangeArrowheads="1"/>
            </p:cNvSpPr>
            <p:nvPr/>
          </p:nvSpPr>
          <p:spPr bwMode="auto">
            <a:xfrm>
              <a:off x="4457" y="573"/>
              <a:ext cx="1097" cy="1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3801" name="Picture 30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51520" y="3375505"/>
            <a:ext cx="2664296" cy="3482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25425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Респираторы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649287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Применяют для защиты органов дыхания от вредных газов, паров, аэрозолей и пыли. 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3512" y="4833938"/>
            <a:ext cx="8575676" cy="1343025"/>
            <a:chOff x="103" y="3045"/>
            <a:chExt cx="5402" cy="846"/>
          </a:xfrm>
        </p:grpSpPr>
        <p:cxnSp>
          <p:nvCxnSpPr>
            <p:cNvPr id="34830" name="AutoShape 8"/>
            <p:cNvCxnSpPr>
              <a:cxnSpLocks noChangeShapeType="1"/>
              <a:stCxn id="34836" idx="1"/>
              <a:endCxn id="34833" idx="0"/>
            </p:cNvCxnSpPr>
            <p:nvPr/>
          </p:nvCxnSpPr>
          <p:spPr bwMode="auto">
            <a:xfrm rot="10800000">
              <a:off x="2759" y="3045"/>
              <a:ext cx="981" cy="776"/>
            </a:xfrm>
            <a:prstGeom prst="bentConnector4">
              <a:avLst>
                <a:gd name="adj1" fmla="val 233452"/>
                <a:gd name="adj2" fmla="val 118557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4831" name="AutoShape 9"/>
            <p:cNvCxnSpPr>
              <a:cxnSpLocks noChangeShapeType="1"/>
              <a:stCxn id="34835" idx="0"/>
              <a:endCxn id="34833" idx="2"/>
            </p:cNvCxnSpPr>
            <p:nvPr/>
          </p:nvCxnSpPr>
          <p:spPr bwMode="auto">
            <a:xfrm rot="16200000" flipV="1">
              <a:off x="2465" y="3457"/>
              <a:ext cx="587" cy="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4832" name="AutoShape 10"/>
            <p:cNvCxnSpPr>
              <a:cxnSpLocks noChangeShapeType="1"/>
              <a:stCxn id="34834" idx="0"/>
              <a:endCxn id="34833" idx="2"/>
            </p:cNvCxnSpPr>
            <p:nvPr/>
          </p:nvCxnSpPr>
          <p:spPr bwMode="auto">
            <a:xfrm rot="5400000" flipH="1" flipV="1">
              <a:off x="1545" y="2537"/>
              <a:ext cx="587" cy="184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4833" name="AutoShape 11"/>
            <p:cNvSpPr>
              <a:spLocks noChangeArrowheads="1"/>
            </p:cNvSpPr>
            <p:nvPr/>
          </p:nvSpPr>
          <p:spPr bwMode="auto">
            <a:xfrm>
              <a:off x="1594" y="3045"/>
              <a:ext cx="2329" cy="1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spcBef>
                  <a:spcPts val="425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sz="1700" dirty="0">
                  <a:solidFill>
                    <a:srgbClr val="660033"/>
                  </a:solidFill>
                </a:rPr>
                <a:t>РЕСПИРАТОРЫ</a:t>
              </a:r>
            </a:p>
          </p:txBody>
        </p:sp>
        <p:sp>
          <p:nvSpPr>
            <p:cNvPr id="34834" name="AutoShape 12"/>
            <p:cNvSpPr>
              <a:spLocks noChangeArrowheads="1"/>
            </p:cNvSpPr>
            <p:nvPr/>
          </p:nvSpPr>
          <p:spPr bwMode="auto">
            <a:xfrm>
              <a:off x="103" y="3751"/>
              <a:ext cx="1630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противопылевые</a:t>
              </a:r>
            </a:p>
          </p:txBody>
        </p:sp>
        <p:sp>
          <p:nvSpPr>
            <p:cNvPr id="34835" name="AutoShape 13"/>
            <p:cNvSpPr>
              <a:spLocks noChangeArrowheads="1"/>
            </p:cNvSpPr>
            <p:nvPr/>
          </p:nvSpPr>
          <p:spPr bwMode="auto">
            <a:xfrm>
              <a:off x="1921" y="3751"/>
              <a:ext cx="1676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противогазовые</a:t>
              </a:r>
            </a:p>
          </p:txBody>
        </p:sp>
        <p:sp>
          <p:nvSpPr>
            <p:cNvPr id="34836" name="AutoShape 14"/>
            <p:cNvSpPr>
              <a:spLocks noChangeArrowheads="1"/>
            </p:cNvSpPr>
            <p:nvPr/>
          </p:nvSpPr>
          <p:spPr bwMode="auto">
            <a:xfrm>
              <a:off x="3739" y="3751"/>
              <a:ext cx="1766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080" tIns="23040" rIns="46080" bIns="23040" anchor="ctr"/>
            <a:lstStyle/>
            <a:p>
              <a:pPr marL="342900" indent="-339725" algn="just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газопылезащитные</a:t>
              </a:r>
            </a:p>
          </p:txBody>
        </p:sp>
      </p:grp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5651500" y="1557338"/>
            <a:ext cx="3313113" cy="287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Респираторы широко применяются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на рудниках,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в шахтах,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на химических и металлургических предприятиях,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атомных электростанциях,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при работе с ядохимикатами в сельском хозяйстве. 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32138" y="1785938"/>
            <a:ext cx="2292350" cy="2216150"/>
            <a:chOff x="1973" y="1125"/>
            <a:chExt cx="1444" cy="1396"/>
          </a:xfrm>
        </p:grpSpPr>
        <p:pic>
          <p:nvPicPr>
            <p:cNvPr id="3482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125"/>
              <a:ext cx="1444" cy="1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9" name="Text Box 18"/>
            <p:cNvSpPr txBox="1">
              <a:spLocks noChangeArrowheads="1"/>
            </p:cNvSpPr>
            <p:nvPr/>
          </p:nvSpPr>
          <p:spPr bwMode="auto">
            <a:xfrm>
              <a:off x="1973" y="1125"/>
              <a:ext cx="1444" cy="1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48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22193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25425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Противопылевые респираторы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142875" y="908050"/>
            <a:ext cx="8893175" cy="1296988"/>
          </a:xfrm>
          <a:prstGeom prst="rect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 dirty="0">
                <a:solidFill>
                  <a:srgbClr val="660033"/>
                </a:solidFill>
              </a:rPr>
              <a:t>	Наиболее широкое применение находят </a:t>
            </a:r>
            <a:r>
              <a:rPr lang="ru-RU" sz="1800" dirty="0" err="1">
                <a:solidFill>
                  <a:srgbClr val="660033"/>
                </a:solidFill>
              </a:rPr>
              <a:t>противопылевые</a:t>
            </a:r>
            <a:r>
              <a:rPr lang="ru-RU" sz="1800" dirty="0">
                <a:solidFill>
                  <a:srgbClr val="660033"/>
                </a:solidFill>
              </a:rPr>
              <a:t> респираторы</a:t>
            </a:r>
          </a:p>
          <a:p>
            <a:pPr marL="342900" indent="-339725"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 dirty="0">
                <a:solidFill>
                  <a:srgbClr val="660033"/>
                </a:solidFill>
              </a:rPr>
              <a:t>	В условиях чрезвычайных ситуаций эти респираторы могут быть использованы для защиты органов дыхания от радиоактивной пыли и биологических средств поражения. 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588" y="3792538"/>
            <a:ext cx="109537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5516563"/>
            <a:ext cx="6624638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ru-RU">
                <a:solidFill>
                  <a:srgbClr val="660033"/>
                </a:solidFill>
              </a:rPr>
              <a:t>Следует учитывать, что противопылевые респираторы не обеспечивают защиту от паров и газов вредных веществ.</a:t>
            </a:r>
          </a:p>
        </p:txBody>
      </p:sp>
      <p:pic>
        <p:nvPicPr>
          <p:cNvPr id="35851" name="Picture 1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996112" y="2514601"/>
            <a:ext cx="177800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2" name="Picture 11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6732588" y="4868863"/>
            <a:ext cx="2087562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932363" y="2492375"/>
            <a:ext cx="1762125" cy="2228850"/>
            <a:chOff x="3107" y="1570"/>
            <a:chExt cx="1110" cy="1404"/>
          </a:xfrm>
        </p:grpSpPr>
        <p:pic>
          <p:nvPicPr>
            <p:cNvPr id="3585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107" y="1570"/>
              <a:ext cx="1110" cy="1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7" name="Text Box 14"/>
            <p:cNvSpPr txBox="1">
              <a:spLocks noChangeArrowheads="1"/>
            </p:cNvSpPr>
            <p:nvPr/>
          </p:nvSpPr>
          <p:spPr bwMode="auto">
            <a:xfrm>
              <a:off x="3107" y="1570"/>
              <a:ext cx="1110" cy="1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85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492375"/>
            <a:ext cx="4176712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3708400" y="2492375"/>
            <a:ext cx="6334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333399"/>
                </a:solidFill>
              </a:rPr>
              <a:t>Р-2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Ватно-марлевая повязка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35600" y="1125538"/>
            <a:ext cx="2949575" cy="2868612"/>
            <a:chOff x="3424" y="709"/>
            <a:chExt cx="1858" cy="1807"/>
          </a:xfrm>
        </p:grpSpPr>
        <p:pic>
          <p:nvPicPr>
            <p:cNvPr id="368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424" y="709"/>
              <a:ext cx="1858" cy="18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80" name="Text Box 4"/>
            <p:cNvSpPr txBox="1">
              <a:spLocks noChangeArrowheads="1"/>
            </p:cNvSpPr>
            <p:nvPr/>
          </p:nvSpPr>
          <p:spPr bwMode="auto">
            <a:xfrm>
              <a:off x="3424" y="709"/>
              <a:ext cx="1858" cy="18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1588" y="3792538"/>
            <a:ext cx="109537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4716463" y="4941888"/>
            <a:ext cx="4178300" cy="1511300"/>
          </a:xfrm>
          <a:prstGeom prst="rect">
            <a:avLst/>
          </a:prstGeom>
          <a:solidFill>
            <a:srgbClr val="B2ECB2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Если есть марля, но нет ваты, можно изготовить марлевую повязку.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Для этого вместо ваты на середину куска укладывают 5-6 слоев марли.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3850" y="1125538"/>
            <a:ext cx="4035425" cy="2505075"/>
            <a:chOff x="204" y="709"/>
            <a:chExt cx="2542" cy="1578"/>
          </a:xfrm>
        </p:grpSpPr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04" y="709"/>
              <a:ext cx="2542" cy="1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204" y="709"/>
              <a:ext cx="2542" cy="1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323850" y="4005263"/>
            <a:ext cx="406717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u="sng" dirty="0">
                <a:solidFill>
                  <a:srgbClr val="0000FF"/>
                </a:solidFill>
              </a:rPr>
              <a:t>МЧС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308100"/>
            <a:ext cx="819785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ts val="10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символ МЧС России – </a:t>
            </a:r>
          </a:p>
          <a:p>
            <a:pPr algn="ctr">
              <a:lnSpc>
                <a:spcPct val="85000"/>
              </a:lnSpc>
              <a:spcBef>
                <a:spcPts val="10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Звезда Надежды и Спасения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9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её базе разработана эмблема МЧС России)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57488"/>
            <a:ext cx="3321050" cy="380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u="sng" dirty="0">
              <a:solidFill>
                <a:srgbClr val="0000FF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476672"/>
            <a:ext cx="799306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ts val="1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Эмблемы МЧС России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8" y="3090863"/>
            <a:ext cx="2149475" cy="278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8" y="3067050"/>
            <a:ext cx="210502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5363" y="3113088"/>
            <a:ext cx="2274887" cy="277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15963" y="191293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большая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362325" y="191928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средняя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132513" y="190658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малая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92113" y="373063"/>
            <a:ext cx="87518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октября – День гражданской обороны РФ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163" y="3933826"/>
            <a:ext cx="8607424" cy="2303463"/>
            <a:chOff x="179" y="2478"/>
            <a:chExt cx="5422" cy="1451"/>
          </a:xfrm>
        </p:grpSpPr>
        <p:pic>
          <p:nvPicPr>
            <p:cNvPr id="399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9" y="2523"/>
              <a:ext cx="1113" cy="1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9944" name="Text Box 4"/>
            <p:cNvSpPr txBox="1">
              <a:spLocks noChangeArrowheads="1"/>
            </p:cNvSpPr>
            <p:nvPr/>
          </p:nvSpPr>
          <p:spPr bwMode="auto">
            <a:xfrm>
              <a:off x="1308" y="2478"/>
              <a:ext cx="4293" cy="1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dirty="0">
                  <a:solidFill>
                    <a:srgbClr val="FF3399"/>
                  </a:solidFill>
                  <a:latin typeface="Impact" pitchFamily="34" charset="0"/>
                </a:rPr>
                <a:t>     </a:t>
              </a:r>
              <a:r>
                <a:rPr lang="ru-RU" sz="2800" b="1" i="1" dirty="0">
                  <a:solidFill>
                    <a:srgbClr val="C00000"/>
                  </a:solidFill>
                </a:rPr>
                <a:t>Министерство Российской Федерации по делам гражданской обороны, чрезвычайным ситуациям и ликвидации последствий стихийных бедствий</a:t>
              </a:r>
              <a:r>
                <a:rPr lang="ru-RU" sz="28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50838" y="1071563"/>
            <a:ext cx="87931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декабря – День спасателя РФ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6550" y="1741488"/>
            <a:ext cx="88074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30 апреля - День образования пожарной охраны РФ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36550" y="2630488"/>
            <a:ext cx="8807450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–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Всемирный </a:t>
            </a:r>
            <a:r>
              <a:rPr lang="ru-RU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гражданской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  <a:endParaRPr lang="ru-RU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944216"/>
          </a:xfr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Сант-Пол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  медицинской  службы  французской  армии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1931 году основал в Париже «Ассоциацию Женевских Зон» –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 БЕЗОПАСНОСТИ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затем  преобразована в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Международную организацию гражданской обороны (МОГО).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i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55936"/>
            <a:ext cx="3024336" cy="44569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военных действий используется в  качестве международного отличительного знака, обеспечивающего защиту гражданского населения.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www.kbzhd.ru/upload/learning/img/Les2/%7B6111E53B-2CE0-444B-A663-AE2B001718E9%7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552728" cy="44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41379"/>
          </a:xfr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Почему Всемирный день гражданской обороны отмечается именно 1 марта?</a:t>
            </a:r>
          </a:p>
          <a:p>
            <a:pPr marL="0" indent="0" algn="just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Эта дата празднования приурочена к созданию 1 марта 1972 года Международной организации гражданской обороны (МОГО). Хотя, если говорить точнее, тогда данная организация только получила статус межправительственной, но существовала она задолго до этого. Тогда же в силу вступил устав МОГО, который был одобрен 18-ю государствами.</a:t>
            </a:r>
          </a:p>
          <a:p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гражданской обороны </a:t>
            </a:r>
            <a:br>
              <a:rPr lang="ru-RU" b="1" dirty="0" smtClean="0"/>
            </a:br>
            <a:r>
              <a:rPr lang="ru-RU" b="1" dirty="0" smtClean="0"/>
              <a:t>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нашей стране история системы гражданской обороны началась в СССР 4 октября 1932 года. Именно в этот день была создана местная противовоздушная оборона (МПВО), которая являлась составной частью системы ПВО страны. 22 февраля 1993 года правительство нашей страны выпустило распоряжение о том, что в этой международной организации Российскую Федерацию должна представлять МЧС России.</a:t>
            </a:r>
          </a:p>
          <a:p>
            <a:endParaRPr lang="ru-RU" dirty="0"/>
          </a:p>
        </p:txBody>
      </p:sp>
      <p:pic>
        <p:nvPicPr>
          <p:cNvPr id="7" name="Рисунок 6" descr="Всемирный день гражданской обороны - праздник 1 март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088232" cy="230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3" y="4429125"/>
            <a:ext cx="8715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457200"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/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все мероприятия противовоздушной обороны (ПВО) и противохимической обороны (ПХО) были объединены в общегосударственную систему под общим руководством Наркомата по военным и морским делам.</a:t>
            </a:r>
            <a:r>
              <a:rPr lang="ru-RU" sz="2400" dirty="0">
                <a:solidFill>
                  <a:srgbClr val="FFFF00"/>
                </a:solidFill>
              </a:rPr>
              <a:t> 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071938" cy="28575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00563" y="1214438"/>
            <a:ext cx="4429125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 определили март 1918 года 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 этапом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(первым – до 1932г.) зарождения системы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защиту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стране. (первая бомбежка Петрограда)</a:t>
            </a:r>
            <a:endParaRPr lang="ru-RU" sz="2100" spc="-1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60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3" y="3571875"/>
            <a:ext cx="87153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457200"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4 октября 1932 года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СНК СССР было принято «Положение о ПВО СССР», которым впервые </a:t>
            </a:r>
            <a:r>
              <a:rPr lang="ru-RU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 </a:t>
            </a:r>
          </a:p>
          <a:p>
            <a:pPr algn="just" eaLnBrk="1" hangingPunct="1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4 октября 1932 года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считать днем рождения МПВО – начальным этапом развития государственной системы защиты населения и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sz="24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67945" y="1071563"/>
            <a:ext cx="4861744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1932г. - июль 1941 г.) - комплекс военно-политических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защите населения и народного хозяйства страны </a:t>
            </a:r>
            <a:endParaRPr lang="ru-RU" sz="2100" spc="-1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571875" cy="22860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2879725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3357563" y="1214438"/>
            <a:ext cx="5543550" cy="1643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u="sng">
                <a:solidFill>
                  <a:srgbClr val="FF99FF"/>
                </a:solidFill>
              </a:rPr>
              <a:t>Третий этап</a:t>
            </a:r>
            <a:r>
              <a:rPr lang="ru-RU" sz="2400">
                <a:solidFill>
                  <a:srgbClr val="FF99FF"/>
                </a:solidFill>
              </a:rPr>
              <a:t> (июнь 1941-1945 г.г.) </a:t>
            </a:r>
            <a:r>
              <a:rPr lang="ru-RU" sz="2400">
                <a:solidFill>
                  <a:srgbClr val="FFFF00"/>
                </a:solidFill>
                <a:cs typeface="Arial" pitchFamily="34" charset="0"/>
              </a:rPr>
              <a:t>– местная противовоздушная оборона в годы Великой Отечественной войны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войны МПВО накопила богатый опыт организации защиты населения от ударов противника с воздуха и ликвидации их последствий.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МПВО успешно справилась со своими задачами - затруднить фашистской авиации поражение целей в городах и народнохозяйственных объектов,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граждан и оказывать помощь пострадавшим, проводить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аварийно-восстановительные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очагах поражения, повышать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предприятий,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коммунально-энергетических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сетей. </a:t>
            </a:r>
          </a:p>
        </p:txBody>
      </p:sp>
    </p:spTree>
    <p:extLst>
      <p:ext uri="{BB962C8B-B14F-4D97-AF65-F5344CB8AC3E}">
        <p14:creationId xmlns:p14="http://schemas.microsoft.com/office/powerpoint/2010/main" val="607355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1411</Words>
  <Application>Microsoft Office PowerPoint</Application>
  <PresentationFormat>Экран (4:3)</PresentationFormat>
  <Paragraphs>139</Paragraphs>
  <Slides>27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Impact</vt:lpstr>
      <vt:lpstr>Times New Roman</vt:lpstr>
      <vt:lpstr>Тема Office</vt:lpstr>
      <vt:lpstr> 1 МАРТА - ВСЕМИРНЫЙ ДЕНЬ  ГРАЖДАНСКОЙ ОБОРОНЫ  Главное управление МЧС России по Воронежской области  </vt:lpstr>
      <vt:lpstr>Гражданская оборона - система мероприятий по защите населения, материальных и культурных ценностей от опасностей, возникающих при ведении военных действий или вследствие них.</vt:lpstr>
      <vt:lpstr>Джорж     Сант-Пол генерал  медицинской  службы  французской  армии В 1931 году основал в Париже «Ассоциацию Женевских Зон» –  ЗОН БЕЗОПАСНОСТИ - затем  преобразована в  Международную организацию гражданской обороны (МОГО). </vt:lpstr>
      <vt:lpstr>     Во время военных действий используется в  качестве международного отличительного знака, обеспечивающего защиту гражданского населения. </vt:lpstr>
      <vt:lpstr>Презентация PowerPoint</vt:lpstr>
      <vt:lpstr> История гражданской обороны 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«Калининская ООШ»</dc:title>
  <dc:creator>User</dc:creator>
  <cp:lastModifiedBy>ОТВИПС</cp:lastModifiedBy>
  <cp:revision>71</cp:revision>
  <dcterms:created xsi:type="dcterms:W3CDTF">2016-03-20T19:12:56Z</dcterms:created>
  <dcterms:modified xsi:type="dcterms:W3CDTF">2022-02-15T09:23:51Z</dcterms:modified>
</cp:coreProperties>
</file>